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7"/>
  </p:notesMasterIdLst>
  <p:handoutMasterIdLst>
    <p:handoutMasterId r:id="rId58"/>
  </p:handoutMasterIdLst>
  <p:sldIdLst>
    <p:sldId id="257" r:id="rId5"/>
    <p:sldId id="272" r:id="rId6"/>
    <p:sldId id="273" r:id="rId7"/>
    <p:sldId id="276" r:id="rId8"/>
    <p:sldId id="287" r:id="rId9"/>
    <p:sldId id="294" r:id="rId10"/>
    <p:sldId id="286" r:id="rId11"/>
    <p:sldId id="289" r:id="rId12"/>
    <p:sldId id="291" r:id="rId13"/>
    <p:sldId id="285" r:id="rId14"/>
    <p:sldId id="288" r:id="rId15"/>
    <p:sldId id="292" r:id="rId16"/>
    <p:sldId id="295" r:id="rId17"/>
    <p:sldId id="297" r:id="rId18"/>
    <p:sldId id="296" r:id="rId19"/>
    <p:sldId id="305" r:id="rId20"/>
    <p:sldId id="316" r:id="rId21"/>
    <p:sldId id="317" r:id="rId22"/>
    <p:sldId id="319" r:id="rId23"/>
    <p:sldId id="320" r:id="rId24"/>
    <p:sldId id="321" r:id="rId25"/>
    <p:sldId id="304" r:id="rId26"/>
    <p:sldId id="315" r:id="rId27"/>
    <p:sldId id="314" r:id="rId28"/>
    <p:sldId id="308" r:id="rId29"/>
    <p:sldId id="309" r:id="rId30"/>
    <p:sldId id="311" r:id="rId31"/>
    <p:sldId id="337" r:id="rId32"/>
    <p:sldId id="312" r:id="rId33"/>
    <p:sldId id="313" r:id="rId34"/>
    <p:sldId id="293" r:id="rId35"/>
    <p:sldId id="322" r:id="rId36"/>
    <p:sldId id="298" r:id="rId37"/>
    <p:sldId id="329" r:id="rId38"/>
    <p:sldId id="330" r:id="rId39"/>
    <p:sldId id="331" r:id="rId40"/>
    <p:sldId id="333" r:id="rId41"/>
    <p:sldId id="334" r:id="rId42"/>
    <p:sldId id="332" r:id="rId43"/>
    <p:sldId id="324" r:id="rId44"/>
    <p:sldId id="299" r:id="rId45"/>
    <p:sldId id="300" r:id="rId46"/>
    <p:sldId id="301" r:id="rId47"/>
    <p:sldId id="302" r:id="rId48"/>
    <p:sldId id="327" r:id="rId49"/>
    <p:sldId id="326" r:id="rId50"/>
    <p:sldId id="325" r:id="rId51"/>
    <p:sldId id="263" r:id="rId52"/>
    <p:sldId id="335" r:id="rId53"/>
    <p:sldId id="271" r:id="rId54"/>
    <p:sldId id="283" r:id="rId55"/>
    <p:sldId id="284" r:id="rId5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C8CDBB3-655C-46A3-A9BB-F331C764C7A8}">
          <p14:sldIdLst>
            <p14:sldId id="257"/>
            <p14:sldId id="272"/>
          </p14:sldIdLst>
        </p14:section>
        <p14:section name="CONTENU" id="{7A1C630A-4C85-4F8E-97CF-13AE5E77C6F2}">
          <p14:sldIdLst>
            <p14:sldId id="273"/>
            <p14:sldId id="276"/>
            <p14:sldId id="287"/>
            <p14:sldId id="294"/>
            <p14:sldId id="286"/>
            <p14:sldId id="289"/>
            <p14:sldId id="291"/>
            <p14:sldId id="285"/>
            <p14:sldId id="288"/>
            <p14:sldId id="292"/>
            <p14:sldId id="295"/>
            <p14:sldId id="297"/>
            <p14:sldId id="296"/>
            <p14:sldId id="305"/>
            <p14:sldId id="316"/>
            <p14:sldId id="317"/>
            <p14:sldId id="319"/>
            <p14:sldId id="320"/>
            <p14:sldId id="321"/>
            <p14:sldId id="304"/>
            <p14:sldId id="315"/>
            <p14:sldId id="314"/>
            <p14:sldId id="308"/>
            <p14:sldId id="309"/>
            <p14:sldId id="311"/>
            <p14:sldId id="337"/>
            <p14:sldId id="312"/>
            <p14:sldId id="313"/>
            <p14:sldId id="293"/>
            <p14:sldId id="322"/>
            <p14:sldId id="298"/>
            <p14:sldId id="329"/>
            <p14:sldId id="330"/>
            <p14:sldId id="331"/>
            <p14:sldId id="333"/>
            <p14:sldId id="334"/>
            <p14:sldId id="332"/>
            <p14:sldId id="324"/>
            <p14:sldId id="299"/>
            <p14:sldId id="300"/>
            <p14:sldId id="301"/>
            <p14:sldId id="302"/>
            <p14:sldId id="327"/>
            <p14:sldId id="326"/>
            <p14:sldId id="325"/>
          </p14:sldIdLst>
        </p14:section>
        <p14:section name="FIN" id="{801A64D7-7AB9-44D3-974A-2E5C3712FD5F}">
          <p14:sldIdLst>
            <p14:sldId id="263"/>
            <p14:sldId id="335"/>
            <p14:sldId id="271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86F6"/>
    <a:srgbClr val="00863D"/>
    <a:srgbClr val="0078D7"/>
    <a:srgbClr val="5C2C8F"/>
    <a:srgbClr val="B4009E"/>
    <a:srgbClr val="A5A5A5"/>
    <a:srgbClr val="D0CECE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4" autoAdjust="0"/>
    <p:restoredTop sz="95401" autoAdjust="0"/>
  </p:normalViewPr>
  <p:slideViewPr>
    <p:cSldViewPr snapToGrid="0">
      <p:cViewPr varScale="1">
        <p:scale>
          <a:sx n="86" d="100"/>
          <a:sy n="86" d="100"/>
        </p:scale>
        <p:origin x="2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0-5EC0-44E4-BF55-CAB6F9DEE77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5EC0-44E4-BF55-CAB6F9DEE77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5EC0-44E4-BF55-CAB6F9DEE77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6-5EC0-44E4-BF55-CAB6F9DEE77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AEE4-4011-BCF2-00EDA8FF867A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EC0-44E4-BF55-CAB6F9DEE77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EC0-44E4-BF55-CAB6F9DEE77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80</c:v>
                </c:pt>
                <c:pt idx="1">
                  <c:v>20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EC0-44E4-BF55-CAB6F9DEE77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>
              <a:latin typeface="Segoe" panose="020B0502040504020203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E2354-AC9B-4EF9-8751-E606670860C6}" type="datetimeFigureOut">
              <a:rPr lang="fr-FR" smtClean="0">
                <a:latin typeface="Segoe" panose="020B0502040504020203"/>
              </a:rPr>
              <a:t>17/11/2016</a:t>
            </a:fld>
            <a:endParaRPr lang="fr-FR" dirty="0">
              <a:latin typeface="Segoe" panose="020B0502040504020203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Segoe" panose="020B0502040504020203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C08AC-526E-4E79-AF9D-0DF6D2A7597A}" type="slidenum">
              <a:rPr lang="fr-FR" smtClean="0">
                <a:latin typeface="Segoe" panose="020B0502040504020203"/>
              </a:rPr>
              <a:t>‹#›</a:t>
            </a:fld>
            <a:endParaRPr lang="fr-FR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11272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" panose="020B0502040504020203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" panose="020B0502040504020203"/>
              </a:defRPr>
            </a:lvl1pPr>
          </a:lstStyle>
          <a:p>
            <a:fld id="{A2155F64-07E6-467A-B61C-84CA5E5805E5}" type="datetimeFigureOut">
              <a:rPr lang="en-US" smtClean="0"/>
              <a:pPr/>
              <a:t>11/17/2016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" panose="020B0502040504020203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" panose="020B0502040504020203"/>
              </a:defRPr>
            </a:lvl1pPr>
          </a:lstStyle>
          <a:p>
            <a:fld id="{444FAE70-2102-49E3-ABCF-8EF7285755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https://s-media-cache-ak0.pinimg.com/originals/69/12/a7/6912a7bfe9d6e154c83697a5e13d13fb.jpg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83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47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63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34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67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83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50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74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74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03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41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0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63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20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87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04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14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12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577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03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73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err="1"/>
              <a:t>CentOS</a:t>
            </a:r>
            <a:r>
              <a:rPr lang="fr-FR" b="1" dirty="0"/>
              <a:t> 7.1Debian 8.4FreeBSD 10.1openSUSE 13.2openSUSE 42.1OS X 10.11Red Hat 7.2Fedora 23Ubuntu 14.04Ubuntu 16.04Ubuntu 16.10Windows 8.1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731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37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http://amgar.blog.processalimentaire.com/wp-content/uploads/2011/03/40061435.gif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283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23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21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86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112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https://github.com/tpierrain/CQRS/blob/master/LabInstructions.md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52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19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08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https://information2share.files.wordpress.com/2011/07/breaking-the-bottleneck.jpg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96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http://ep.imgci.com/PICTURES/CMS/58500/58513.3.jpg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66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72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29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51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7966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21827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6" cy="688886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83525" y="3094055"/>
            <a:ext cx="3877233" cy="443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0"/>
            <a:r>
              <a:rPr lang="en-US" dirty="0" err="1"/>
              <a:t>Prénom</a:t>
            </a:r>
            <a:r>
              <a:rPr lang="en-US" dirty="0"/>
              <a:t> Nom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11" y="3635829"/>
            <a:ext cx="246400" cy="200321"/>
          </a:xfrm>
          <a:prstGeom prst="rect">
            <a:avLst/>
          </a:prstGeom>
        </p:spPr>
      </p:pic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83525" y="3557706"/>
            <a:ext cx="3877234" cy="3966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1"/>
            <a:r>
              <a:rPr lang="en-US" dirty="0"/>
              <a:t>@speaker</a:t>
            </a:r>
          </a:p>
        </p:txBody>
      </p:sp>
    </p:spTree>
    <p:extLst>
      <p:ext uri="{BB962C8B-B14F-4D97-AF65-F5344CB8AC3E}">
        <p14:creationId xmlns:p14="http://schemas.microsoft.com/office/powerpoint/2010/main" val="3636868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5434"/>
            <a:ext cx="12191998" cy="688886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1832447"/>
            <a:ext cx="6324600" cy="1250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161985"/>
            <a:ext cx="6324600" cy="590931"/>
          </a:xfrm>
          <a:prstGeom prst="rect">
            <a:avLst/>
          </a:prstGeom>
          <a:solidFill>
            <a:schemeClr val="tx2"/>
          </a:solidFill>
        </p:spPr>
        <p:txBody>
          <a:bodyPr wrap="square" lIns="0" rIns="0" anchor="ctr" anchorCtr="0">
            <a:spAutoFit/>
          </a:bodyPr>
          <a:lstStyle>
            <a:lvl1pPr algn="ctr">
              <a:defRPr sz="3600" b="1">
                <a:solidFill>
                  <a:schemeClr val="bg1"/>
                </a:solidFill>
                <a:latin typeface="Segoe" panose="020B0502040504020203"/>
              </a:defRPr>
            </a:lvl1pPr>
          </a:lstStyle>
          <a:p>
            <a:r>
              <a:rPr lang="en-US" dirty="0" err="1"/>
              <a:t>Titre</a:t>
            </a:r>
            <a:r>
              <a:rPr lang="en-US" dirty="0"/>
              <a:t> du </a:t>
            </a:r>
            <a:r>
              <a:rPr lang="en-US" dirty="0" err="1"/>
              <a:t>chapitre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7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4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0" b="94861"/>
          <a:stretch/>
        </p:blipFill>
        <p:spPr>
          <a:xfrm>
            <a:off x="0" y="0"/>
            <a:ext cx="2985849" cy="352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88292"/>
            <a:ext cx="12192000" cy="544512"/>
          </a:xfrm>
        </p:spPr>
        <p:txBody>
          <a:bodyPr/>
          <a:lstStyle>
            <a:lvl1pPr algn="ctr">
              <a:defRPr b="1">
                <a:solidFill>
                  <a:srgbClr val="5C2D9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Sous-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‹#›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9" name="Imag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7" r="90170"/>
          <a:stretch/>
        </p:blipFill>
        <p:spPr>
          <a:xfrm>
            <a:off x="0" y="6543675"/>
            <a:ext cx="1193074" cy="3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16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151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0" b="94861"/>
          <a:stretch/>
        </p:blipFill>
        <p:spPr>
          <a:xfrm>
            <a:off x="0" y="0"/>
            <a:ext cx="2985849" cy="352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88292"/>
            <a:ext cx="12192000" cy="544512"/>
          </a:xfrm>
        </p:spPr>
        <p:txBody>
          <a:bodyPr/>
          <a:lstStyle>
            <a:lvl1pPr algn="ctr">
              <a:defRPr b="1">
                <a:solidFill>
                  <a:srgbClr val="5C2D9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Sous-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‹#›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9" name="Imag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7" r="90170"/>
          <a:stretch/>
        </p:blipFill>
        <p:spPr>
          <a:xfrm>
            <a:off x="0" y="6543675"/>
            <a:ext cx="1193074" cy="3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34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9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6" cy="688886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62075" y="4210813"/>
            <a:ext cx="9439275" cy="1095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sp>
        <p:nvSpPr>
          <p:cNvPr id="5" name="ZoneTexte 3"/>
          <p:cNvSpPr txBox="1"/>
          <p:nvPr userDrawn="1"/>
        </p:nvSpPr>
        <p:spPr>
          <a:xfrm>
            <a:off x="1362074" y="4830618"/>
            <a:ext cx="9439275" cy="440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/>
            <a:r>
              <a:rPr lang="fr-FR" b="1" dirty="0">
                <a:solidFill>
                  <a:srgbClr val="5C2D9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@microsoftfrance @Technet_France @msdev_fr</a:t>
            </a:r>
          </a:p>
          <a:p>
            <a:endParaRPr lang="fr-FR" sz="4000" b="1" dirty="0">
              <a:solidFill>
                <a:schemeClr val="bg1"/>
              </a:solidFill>
              <a:latin typeface="Segoe" panose="020B0502040504020203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362074" y="4267058"/>
            <a:ext cx="9439275" cy="517525"/>
          </a:xfrm>
        </p:spPr>
        <p:txBody>
          <a:bodyPr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@speaker | @company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30" y="1471496"/>
            <a:ext cx="999651" cy="8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63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362075" y="4210813"/>
            <a:ext cx="9439275" cy="1095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pic>
        <p:nvPicPr>
          <p:cNvPr id="7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6" cy="688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0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Segoe" panose="020B0502040504020203"/>
              </a:defRPr>
            </a:lvl1pPr>
          </a:lstStyle>
          <a:p>
            <a:r>
              <a:rPr lang="en-US" dirty="0"/>
              <a:t>N° </a:t>
            </a:r>
            <a:fld id="{6BFFD774-5C5F-4855-9115-A9F49D34CC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5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6" r:id="rId3"/>
    <p:sldLayoutId id="2147483650" r:id="rId4"/>
    <p:sldLayoutId id="2147483668" r:id="rId5"/>
    <p:sldLayoutId id="2147483662" r:id="rId6"/>
    <p:sldLayoutId id="2147483663" r:id="rId7"/>
    <p:sldLayoutId id="2147483664" r:id="rId8"/>
    <p:sldLayoutId id="2147483665" r:id="rId9"/>
    <p:sldLayoutId id="2147483667" r:id="rId10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" panose="020B0502040504020203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Segoe" panose="020B0502040504020203"/>
          <a:ea typeface="+mn-ea"/>
          <a:cs typeface="+mn-cs"/>
        </a:defRPr>
      </a:lvl1pPr>
      <a:lvl2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2pPr>
      <a:lvl3pPr marL="628650" indent="-254000" algn="l" defTabSz="914400" rtl="0" eaLnBrk="1" latinLnBrk="0" hangingPunct="1">
        <a:lnSpc>
          <a:spcPct val="90000"/>
        </a:lnSpc>
        <a:spcBef>
          <a:spcPts val="500"/>
        </a:spcBef>
        <a:buFontTx/>
        <a:buChar char="–"/>
        <a:tabLst>
          <a:tab pos="895350" algn="l"/>
        </a:tabLst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3pPr>
      <a:lvl4pPr marL="895350" indent="476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jp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0996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/>
              <a:t>CQRS (version </a:t>
            </a:r>
            <a:r>
              <a:rPr lang="en-US" dirty="0" err="1"/>
              <a:t>courte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1162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sépare les 80 et les 20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11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3074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017" y="1044737"/>
            <a:ext cx="9892521" cy="556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11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sépare les 80 et les 20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12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344568" y="3509038"/>
            <a:ext cx="6147182" cy="3039578"/>
            <a:chOff x="1344568" y="3509038"/>
            <a:chExt cx="6147182" cy="3039578"/>
          </a:xfrm>
        </p:grpSpPr>
        <p:sp>
          <p:nvSpPr>
            <p:cNvPr id="11" name="Content Placeholder 37"/>
            <p:cNvSpPr txBox="1">
              <a:spLocks/>
            </p:cNvSpPr>
            <p:nvPr/>
          </p:nvSpPr>
          <p:spPr>
            <a:xfrm>
              <a:off x="3777705" y="4244622"/>
              <a:ext cx="3714045" cy="2046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dirty="0"/>
                <a:t>20 % du temps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1344568" y="3509038"/>
              <a:ext cx="2909840" cy="3039578"/>
              <a:chOff x="8292247" y="1196676"/>
              <a:chExt cx="2130058" cy="2225029"/>
            </a:xfrm>
          </p:grpSpPr>
          <p:pic>
            <p:nvPicPr>
              <p:cNvPr id="26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59" t="63713" r="43482" b="1825"/>
              <a:stretch/>
            </p:blipFill>
            <p:spPr bwMode="auto">
              <a:xfrm>
                <a:off x="8292247" y="1196676"/>
                <a:ext cx="2130058" cy="2225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60075" y="1333971"/>
                <a:ext cx="560677" cy="586810"/>
              </a:xfrm>
              <a:prstGeom prst="rect">
                <a:avLst/>
              </a:prstGeom>
            </p:spPr>
          </p:pic>
        </p:grpSp>
      </p:grpSp>
      <p:grpSp>
        <p:nvGrpSpPr>
          <p:cNvPr id="16" name="Group 15"/>
          <p:cNvGrpSpPr/>
          <p:nvPr/>
        </p:nvGrpSpPr>
        <p:grpSpPr>
          <a:xfrm>
            <a:off x="4248678" y="1086332"/>
            <a:ext cx="7261082" cy="2726118"/>
            <a:chOff x="4248678" y="1511335"/>
            <a:chExt cx="7261082" cy="2726118"/>
          </a:xfrm>
        </p:grpSpPr>
        <p:sp>
          <p:nvSpPr>
            <p:cNvPr id="10" name="Content Placeholder 37"/>
            <p:cNvSpPr txBox="1">
              <a:spLocks/>
            </p:cNvSpPr>
            <p:nvPr/>
          </p:nvSpPr>
          <p:spPr>
            <a:xfrm>
              <a:off x="4248678" y="2040177"/>
              <a:ext cx="3618088" cy="18868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dirty="0"/>
                <a:t>80 % du temps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7603033" y="1511335"/>
              <a:ext cx="3906727" cy="2726118"/>
              <a:chOff x="8175593" y="3889139"/>
              <a:chExt cx="2946006" cy="2055726"/>
            </a:xfrm>
          </p:grpSpPr>
          <p:pic>
            <p:nvPicPr>
              <p:cNvPr id="30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74" t="2771" r="42741" b="65708"/>
              <a:stretch/>
            </p:blipFill>
            <p:spPr bwMode="auto">
              <a:xfrm>
                <a:off x="8175593" y="3909777"/>
                <a:ext cx="2306433" cy="2035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9906" y="3889139"/>
                <a:ext cx="1401693" cy="1216384"/>
              </a:xfrm>
              <a:prstGeom prst="rect">
                <a:avLst/>
              </a:prstGeom>
            </p:spPr>
          </p:pic>
        </p:grpSp>
      </p:grpSp>
      <p:cxnSp>
        <p:nvCxnSpPr>
          <p:cNvPr id="3" name="Straight Connector 2"/>
          <p:cNvCxnSpPr/>
          <p:nvPr/>
        </p:nvCxnSpPr>
        <p:spPr>
          <a:xfrm>
            <a:off x="1906073" y="1532804"/>
            <a:ext cx="8036417" cy="457178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53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endParaRPr lang="fr-FR" sz="7200" i="1" dirty="0"/>
          </a:p>
          <a:p>
            <a:r>
              <a:rPr lang="fr-FR" sz="7200" b="1" i="1" dirty="0"/>
              <a:t>Q</a:t>
            </a:r>
            <a:endParaRPr lang="fr-FR" sz="4400" i="1" dirty="0"/>
          </a:p>
          <a:p>
            <a:r>
              <a:rPr lang="fr-FR" sz="7200" b="1" i="1" dirty="0"/>
              <a:t>R</a:t>
            </a:r>
            <a:endParaRPr lang="fr-FR" sz="4400" i="1" dirty="0"/>
          </a:p>
          <a:p>
            <a:r>
              <a:rPr lang="fr-FR" sz="7200" b="1" i="1" dirty="0"/>
              <a:t>S</a:t>
            </a:r>
            <a:endParaRPr lang="fr-FR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au fait ?!?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 powered by Greg YOUNG - @</a:t>
            </a:r>
            <a:r>
              <a:rPr lang="en-US" dirty="0" err="1"/>
              <a:t>gregyoung</a:t>
            </a:r>
            <a:r>
              <a:rPr lang="en-US" dirty="0"/>
              <a:t> 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13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06372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r>
              <a:rPr lang="fr-FR" sz="4400" i="1" dirty="0"/>
              <a:t>ommand</a:t>
            </a:r>
            <a:endParaRPr lang="fr-FR" sz="7200" i="1" dirty="0"/>
          </a:p>
          <a:p>
            <a:r>
              <a:rPr lang="fr-FR" sz="7200" b="1" i="1" dirty="0" err="1"/>
              <a:t>Q</a:t>
            </a:r>
            <a:r>
              <a:rPr lang="fr-FR" sz="4400" i="1" dirty="0" err="1"/>
              <a:t>uery</a:t>
            </a:r>
            <a:endParaRPr lang="fr-FR" sz="4400" i="1" dirty="0"/>
          </a:p>
          <a:p>
            <a:r>
              <a:rPr lang="fr-FR" sz="7200" b="1" i="1" dirty="0" err="1"/>
              <a:t>R</a:t>
            </a:r>
            <a:r>
              <a:rPr lang="fr-FR" sz="4400" i="1" dirty="0" err="1"/>
              <a:t>esponsibility</a:t>
            </a:r>
            <a:endParaRPr lang="fr-FR" sz="4400" i="1" dirty="0"/>
          </a:p>
          <a:p>
            <a:r>
              <a:rPr lang="fr-FR" sz="7200" b="1" i="1" dirty="0" err="1"/>
              <a:t>S</a:t>
            </a:r>
            <a:r>
              <a:rPr lang="fr-FR" sz="4400" i="1" dirty="0" err="1"/>
              <a:t>egregation</a:t>
            </a:r>
            <a:endParaRPr lang="fr-FR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au fait ?!?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14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074431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80172" y="1196676"/>
            <a:ext cx="6742133" cy="2225029"/>
            <a:chOff x="3680172" y="1196676"/>
            <a:chExt cx="6742133" cy="2225029"/>
          </a:xfrm>
        </p:grpSpPr>
        <p:pic>
          <p:nvPicPr>
            <p:cNvPr id="19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5" t="33784" r="87027" b="29183"/>
            <a:stretch/>
          </p:blipFill>
          <p:spPr bwMode="auto">
            <a:xfrm rot="5400000">
              <a:off x="5783555" y="110895"/>
              <a:ext cx="369516" cy="457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/>
            <p:cNvGrpSpPr/>
            <p:nvPr/>
          </p:nvGrpSpPr>
          <p:grpSpPr>
            <a:xfrm>
              <a:off x="8292247" y="1196676"/>
              <a:ext cx="2130058" cy="2225029"/>
              <a:chOff x="8292247" y="1196676"/>
              <a:chExt cx="2130058" cy="2225029"/>
            </a:xfrm>
          </p:grpSpPr>
          <p:pic>
            <p:nvPicPr>
              <p:cNvPr id="21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59" t="63713" r="43482" b="1825"/>
              <a:stretch/>
            </p:blipFill>
            <p:spPr bwMode="auto">
              <a:xfrm>
                <a:off x="8292247" y="1196676"/>
                <a:ext cx="2130058" cy="2225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60075" y="1333971"/>
                <a:ext cx="560677" cy="586810"/>
              </a:xfrm>
              <a:prstGeom prst="rect">
                <a:avLst/>
              </a:prstGeom>
            </p:spPr>
          </p:pic>
        </p:grpSp>
      </p:grp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r>
              <a:rPr lang="fr-FR" sz="4400" i="1" dirty="0"/>
              <a:t>ommand</a:t>
            </a:r>
            <a:endParaRPr lang="fr-FR" sz="7200" i="1" dirty="0"/>
          </a:p>
          <a:p>
            <a:r>
              <a:rPr lang="fr-FR" sz="7200" b="1" i="1" dirty="0" err="1"/>
              <a:t>Q</a:t>
            </a:r>
            <a:r>
              <a:rPr lang="fr-FR" sz="4400" i="1" dirty="0" err="1"/>
              <a:t>uery</a:t>
            </a:r>
            <a:endParaRPr lang="fr-FR" sz="4400" i="1" dirty="0"/>
          </a:p>
          <a:p>
            <a:r>
              <a:rPr lang="fr-FR" sz="7200" b="1" i="1" dirty="0" err="1">
                <a:solidFill>
                  <a:schemeClr val="bg1">
                    <a:lumMod val="75000"/>
                  </a:schemeClr>
                </a:solidFill>
              </a:rPr>
              <a:t>R</a:t>
            </a:r>
            <a:r>
              <a:rPr lang="fr-FR" sz="4400" i="1" dirty="0" err="1">
                <a:solidFill>
                  <a:schemeClr val="bg1">
                    <a:lumMod val="75000"/>
                  </a:schemeClr>
                </a:solidFill>
              </a:rPr>
              <a:t>esponsibility</a:t>
            </a:r>
            <a:endParaRPr lang="fr-FR" sz="4400" i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fr-FR" sz="7200" b="1" i="1" dirty="0" err="1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fr-FR" sz="4400" i="1" dirty="0" err="1">
                <a:solidFill>
                  <a:schemeClr val="bg1">
                    <a:lumMod val="75000"/>
                  </a:schemeClr>
                </a:solidFill>
              </a:rPr>
              <a:t>egregation</a:t>
            </a:r>
            <a:endParaRPr lang="fr-FR" sz="4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au fait ?!?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15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713583" y="3889139"/>
            <a:ext cx="8408016" cy="2055726"/>
            <a:chOff x="2713583" y="3889139"/>
            <a:chExt cx="8408016" cy="2055726"/>
          </a:xfrm>
        </p:grpSpPr>
        <p:pic>
          <p:nvPicPr>
            <p:cNvPr id="1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5" t="33784" r="87027" b="29183"/>
            <a:stretch/>
          </p:blipFill>
          <p:spPr bwMode="auto">
            <a:xfrm rot="6428373">
              <a:off x="5294007" y="1545460"/>
              <a:ext cx="369516" cy="5530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8175593" y="3889139"/>
              <a:ext cx="2946006" cy="2055726"/>
              <a:chOff x="8175593" y="3889139"/>
              <a:chExt cx="2946006" cy="2055726"/>
            </a:xfrm>
          </p:grpSpPr>
          <p:pic>
            <p:nvPicPr>
              <p:cNvPr id="24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74" t="2771" r="42741" b="65708"/>
              <a:stretch/>
            </p:blipFill>
            <p:spPr bwMode="auto">
              <a:xfrm>
                <a:off x="8175593" y="3909777"/>
                <a:ext cx="2306433" cy="2035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9906" y="3889139"/>
                <a:ext cx="1401693" cy="121638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0269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16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44578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1745974"/>
            <a:ext cx="4965806" cy="748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09725" y="1435861"/>
            <a:ext cx="2137987" cy="1582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763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17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44578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09725" y="1435861"/>
            <a:ext cx="1209941" cy="1582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 rot="10800000">
            <a:off x="5923125" y="1820580"/>
            <a:ext cx="1501254" cy="1214651"/>
            <a:chOff x="6851176" y="1815152"/>
            <a:chExt cx="1501254" cy="1214651"/>
          </a:xfrm>
        </p:grpSpPr>
        <p:pic>
          <p:nvPicPr>
            <p:cNvPr id="21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96" t="14597" r="31161" b="63789"/>
            <a:stretch/>
          </p:blipFill>
          <p:spPr bwMode="auto">
            <a:xfrm>
              <a:off x="6851176" y="1815152"/>
              <a:ext cx="928048" cy="1214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7219666" y="1815152"/>
              <a:ext cx="1132764" cy="491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446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18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25732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739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007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19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739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785130" y="2096329"/>
            <a:ext cx="1072625" cy="938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38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58810" y="18081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4" t="18429" r="67855" b="74871"/>
          <a:stretch/>
        </p:blipFill>
        <p:spPr bwMode="auto">
          <a:xfrm rot="10800000">
            <a:off x="3738283" y="2030506"/>
            <a:ext cx="1116106" cy="37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870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65" y="3440112"/>
            <a:ext cx="1266825" cy="790575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983525" y="2710233"/>
            <a:ext cx="4627053" cy="1760168"/>
          </a:xfrm>
        </p:spPr>
        <p:txBody>
          <a:bodyPr numCol="2">
            <a:noAutofit/>
          </a:bodyPr>
          <a:lstStyle/>
          <a:p>
            <a:r>
              <a:rPr lang="en-US" sz="1800" dirty="0"/>
              <a:t>Thomas PIERRAIN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@tpierrain</a:t>
            </a:r>
          </a:p>
          <a:p>
            <a:r>
              <a:rPr lang="en-US" sz="1800" dirty="0"/>
              <a:t>Bruno BOUCARD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@brunoboucard</a:t>
            </a:r>
          </a:p>
          <a:p>
            <a:endParaRPr lang="en-US" sz="1800" dirty="0"/>
          </a:p>
          <a:p>
            <a:r>
              <a:rPr lang="en-US" sz="1800" dirty="0"/>
              <a:t>Tomasz JASKULA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@tjaskula</a:t>
            </a:r>
          </a:p>
          <a:p>
            <a:r>
              <a:rPr lang="en-US" sz="1800" dirty="0"/>
              <a:t>Eric VERNIE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@EricVernie</a:t>
            </a:r>
          </a:p>
          <a:p>
            <a:endParaRPr lang="en-US" sz="1800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5012266" y="449732"/>
            <a:ext cx="3877234" cy="811094"/>
          </a:xfrm>
        </p:spPr>
        <p:txBody>
          <a:bodyPr numCol="2">
            <a:normAutofit/>
          </a:bodyPr>
          <a:lstStyle/>
          <a:p>
            <a:pPr lvl="1"/>
            <a:endParaRPr lang="en-US" sz="1600" dirty="0"/>
          </a:p>
          <a:p>
            <a:pPr lvl="1"/>
            <a:r>
              <a:rPr lang="en-US" sz="1600" dirty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91911" y="4370885"/>
            <a:ext cx="4860759" cy="59093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" panose="020B0502040504020203"/>
                <a:ea typeface="+mj-ea"/>
                <a:cs typeface="+mj-cs"/>
              </a:defRPr>
            </a:lvl1pPr>
          </a:lstStyle>
          <a:p>
            <a:r>
              <a:rPr lang="fr-FR" sz="5400" dirty="0">
                <a:solidFill>
                  <a:schemeClr val="bg1"/>
                </a:solidFill>
              </a:rPr>
              <a:t>CQRS par </a:t>
            </a:r>
          </a:p>
          <a:p>
            <a:r>
              <a:rPr lang="fr-FR" sz="5400" dirty="0">
                <a:solidFill>
                  <a:schemeClr val="bg1"/>
                </a:solidFill>
              </a:rPr>
              <a:t>la pratique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1" y="3009118"/>
            <a:ext cx="235044" cy="23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34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20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650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35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58810" y="18081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39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21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650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3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58810" y="18081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230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22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5" y="4773909"/>
            <a:ext cx="4694830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60917" y="4016227"/>
            <a:ext cx="569435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pic>
        <p:nvPicPr>
          <p:cNvPr id="15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58810" y="18081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921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23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4" y="4773909"/>
            <a:ext cx="4385481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3" name="Rectangle 12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2871619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24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5" y="4773909"/>
            <a:ext cx="3060796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3" name="Rectangle 12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3465607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25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2101759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40446" y="4780259"/>
            <a:ext cx="1786396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4" name="Rectangle 13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4015448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26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2"/>
            <a:ext cx="2101759" cy="2101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4" name="Rectangle 13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pic>
        <p:nvPicPr>
          <p:cNvPr id="20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94906" y="51622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219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27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6889323" y="1074588"/>
            <a:ext cx="2595872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8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8" name="Rectangle 7"/>
          <p:cNvSpPr/>
          <p:nvPr/>
        </p:nvSpPr>
        <p:spPr>
          <a:xfrm>
            <a:off x="3714341" y="4961659"/>
            <a:ext cx="1199736" cy="1515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430076" y="1209860"/>
            <a:ext cx="2460821" cy="1610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763447" y="2879356"/>
            <a:ext cx="1762206" cy="1985851"/>
            <a:chOff x="3763447" y="2879356"/>
            <a:chExt cx="1762206" cy="1985851"/>
          </a:xfrm>
        </p:grpSpPr>
        <p:grpSp>
          <p:nvGrpSpPr>
            <p:cNvPr id="7" name="Group 6"/>
            <p:cNvGrpSpPr/>
            <p:nvPr/>
          </p:nvGrpSpPr>
          <p:grpSpPr>
            <a:xfrm>
              <a:off x="4091966" y="2879356"/>
              <a:ext cx="1433687" cy="1985851"/>
              <a:chOff x="4091966" y="2879356"/>
              <a:chExt cx="1433687" cy="198585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4091966" y="2879356"/>
                <a:ext cx="1433687" cy="1985851"/>
                <a:chOff x="4091966" y="2879356"/>
                <a:chExt cx="1433687" cy="1985851"/>
              </a:xfrm>
            </p:grpSpPr>
            <p:pic>
              <p:nvPicPr>
                <p:cNvPr id="19" name="Picture 2" descr="directory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15" t="31177" r="65259" b="27220"/>
                <a:stretch/>
              </p:blipFill>
              <p:spPr bwMode="auto">
                <a:xfrm rot="2120142">
                  <a:off x="4091966" y="2879356"/>
                  <a:ext cx="1433687" cy="19858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" name="Rectangle 1"/>
                <p:cNvSpPr/>
                <p:nvPr/>
              </p:nvSpPr>
              <p:spPr>
                <a:xfrm>
                  <a:off x="4635795" y="3604436"/>
                  <a:ext cx="839972" cy="839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2"/>
                    </a:solidFill>
                  </a:endParaRPr>
                </a:p>
              </p:txBody>
            </p:sp>
          </p:grpSp>
          <p:pic>
            <p:nvPicPr>
              <p:cNvPr id="21" name="Picture 2" descr="directory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3" t="44735" r="67130" b="41340"/>
              <a:stretch/>
            </p:blipFill>
            <p:spPr bwMode="auto">
              <a:xfrm>
                <a:off x="4711838" y="3472373"/>
                <a:ext cx="646560" cy="664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5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0" t="46310" r="77518" b="44166"/>
            <a:stretch/>
          </p:blipFill>
          <p:spPr bwMode="auto">
            <a:xfrm>
              <a:off x="3763447" y="3604669"/>
              <a:ext cx="722323" cy="535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tangle 25"/>
          <p:cNvSpPr/>
          <p:nvPr/>
        </p:nvSpPr>
        <p:spPr>
          <a:xfrm>
            <a:off x="2546000" y="2372541"/>
            <a:ext cx="1244384" cy="2589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8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94906" y="51622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004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28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6889323" y="1074588"/>
            <a:ext cx="2595872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8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8" name="Rectangle 7"/>
          <p:cNvSpPr/>
          <p:nvPr/>
        </p:nvSpPr>
        <p:spPr>
          <a:xfrm>
            <a:off x="2658138" y="2838893"/>
            <a:ext cx="765544" cy="2169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714341" y="4961659"/>
            <a:ext cx="1199736" cy="1515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2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94906" y="51622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58810" y="18081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3763447" y="2879356"/>
            <a:ext cx="1762206" cy="1985851"/>
            <a:chOff x="3763447" y="2879356"/>
            <a:chExt cx="1762206" cy="1985851"/>
          </a:xfrm>
        </p:grpSpPr>
        <p:grpSp>
          <p:nvGrpSpPr>
            <p:cNvPr id="7" name="Group 6"/>
            <p:cNvGrpSpPr/>
            <p:nvPr/>
          </p:nvGrpSpPr>
          <p:grpSpPr>
            <a:xfrm>
              <a:off x="4091966" y="2879356"/>
              <a:ext cx="1433687" cy="1985851"/>
              <a:chOff x="4091966" y="2879356"/>
              <a:chExt cx="1433687" cy="198585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4091966" y="2879356"/>
                <a:ext cx="1433687" cy="1985851"/>
                <a:chOff x="4091966" y="2879356"/>
                <a:chExt cx="1433687" cy="1985851"/>
              </a:xfrm>
            </p:grpSpPr>
            <p:pic>
              <p:nvPicPr>
                <p:cNvPr id="19" name="Picture 2" descr="directory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15" t="31177" r="65259" b="27220"/>
                <a:stretch/>
              </p:blipFill>
              <p:spPr bwMode="auto">
                <a:xfrm rot="2120142">
                  <a:off x="4091966" y="2879356"/>
                  <a:ext cx="1433687" cy="19858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" name="Rectangle 1"/>
                <p:cNvSpPr/>
                <p:nvPr/>
              </p:nvSpPr>
              <p:spPr>
                <a:xfrm>
                  <a:off x="4635795" y="3604436"/>
                  <a:ext cx="839972" cy="839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2"/>
                    </a:solidFill>
                  </a:endParaRPr>
                </a:p>
              </p:txBody>
            </p:sp>
          </p:grpSp>
          <p:pic>
            <p:nvPicPr>
              <p:cNvPr id="21" name="Picture 2" descr="directory"/>
              <p:cNvPicPr>
                <a:picLocks noChangeAspect="1" noChangeArrowheads="1"/>
              </p:cNvPicPr>
              <p:nvPr/>
            </p:nvPicPr>
            <p:blipFill rotWithShape="1"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3" t="44735" r="67130" b="41340"/>
              <a:stretch/>
            </p:blipFill>
            <p:spPr bwMode="auto">
              <a:xfrm>
                <a:off x="4711838" y="3472373"/>
                <a:ext cx="646560" cy="664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0" t="46310" r="77518" b="44166"/>
            <a:stretch/>
          </p:blipFill>
          <p:spPr bwMode="auto">
            <a:xfrm>
              <a:off x="3763447" y="3604669"/>
              <a:ext cx="722323" cy="535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tangle 26"/>
          <p:cNvSpPr/>
          <p:nvPr/>
        </p:nvSpPr>
        <p:spPr>
          <a:xfrm>
            <a:off x="2546000" y="2773557"/>
            <a:ext cx="1244384" cy="2188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696030" y="1524917"/>
            <a:ext cx="1202388" cy="815316"/>
            <a:chOff x="543547" y="1880866"/>
            <a:chExt cx="1202388" cy="815316"/>
          </a:xfrm>
        </p:grpSpPr>
        <p:pic>
          <p:nvPicPr>
            <p:cNvPr id="30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02" t="18123" r="67297" b="74701"/>
            <a:stretch/>
          </p:blipFill>
          <p:spPr bwMode="auto">
            <a:xfrm rot="10800000">
              <a:off x="543547" y="2292866"/>
              <a:ext cx="1131910" cy="403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52" t="71280" r="66431" b="19722"/>
            <a:stretch/>
          </p:blipFill>
          <p:spPr bwMode="auto">
            <a:xfrm>
              <a:off x="732287" y="1880866"/>
              <a:ext cx="1013648" cy="505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0611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29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8557145" y="1074588"/>
            <a:ext cx="928049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8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9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94906" y="51622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58810" y="18081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2546000" y="2867561"/>
            <a:ext cx="1244384" cy="209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 flipH="1" flipV="1">
            <a:off x="2313628" y="2775923"/>
            <a:ext cx="1935060" cy="828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 flipH="1" flipV="1">
            <a:off x="3790381" y="1500676"/>
            <a:ext cx="1054887" cy="988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714341" y="4961659"/>
            <a:ext cx="1199736" cy="1515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3763447" y="2879356"/>
            <a:ext cx="1762206" cy="1985851"/>
            <a:chOff x="3763447" y="2879356"/>
            <a:chExt cx="1762206" cy="1985851"/>
          </a:xfrm>
        </p:grpSpPr>
        <p:grpSp>
          <p:nvGrpSpPr>
            <p:cNvPr id="43" name="Group 42"/>
            <p:cNvGrpSpPr/>
            <p:nvPr/>
          </p:nvGrpSpPr>
          <p:grpSpPr>
            <a:xfrm>
              <a:off x="4091966" y="2879356"/>
              <a:ext cx="1433687" cy="1985851"/>
              <a:chOff x="4091966" y="2879356"/>
              <a:chExt cx="1433687" cy="1985851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4091966" y="2879356"/>
                <a:ext cx="1433687" cy="1985851"/>
                <a:chOff x="4091966" y="2879356"/>
                <a:chExt cx="1433687" cy="1985851"/>
              </a:xfrm>
            </p:grpSpPr>
            <p:pic>
              <p:nvPicPr>
                <p:cNvPr id="47" name="Picture 2" descr="directory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15" t="31177" r="65259" b="27220"/>
                <a:stretch/>
              </p:blipFill>
              <p:spPr bwMode="auto">
                <a:xfrm rot="2120142">
                  <a:off x="4091966" y="2879356"/>
                  <a:ext cx="1433687" cy="19858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8" name="Rectangle 47"/>
                <p:cNvSpPr/>
                <p:nvPr/>
              </p:nvSpPr>
              <p:spPr>
                <a:xfrm>
                  <a:off x="4635795" y="3604436"/>
                  <a:ext cx="839972" cy="839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2"/>
                    </a:solidFill>
                  </a:endParaRPr>
                </a:p>
              </p:txBody>
            </p:sp>
          </p:grpSp>
          <p:pic>
            <p:nvPicPr>
              <p:cNvPr id="46" name="Picture 2" descr="directory"/>
              <p:cNvPicPr>
                <a:picLocks noChangeAspect="1" noChangeArrowheads="1"/>
              </p:cNvPicPr>
              <p:nvPr/>
            </p:nvPicPr>
            <p:blipFill rotWithShape="1"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3" t="44735" r="67130" b="41340"/>
              <a:stretch/>
            </p:blipFill>
            <p:spPr bwMode="auto">
              <a:xfrm>
                <a:off x="4711838" y="3472373"/>
                <a:ext cx="646560" cy="664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0" t="46310" r="77518" b="44166"/>
            <a:stretch/>
          </p:blipFill>
          <p:spPr bwMode="auto">
            <a:xfrm>
              <a:off x="3763447" y="3604669"/>
              <a:ext cx="722323" cy="535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Rectangle 48"/>
          <p:cNvSpPr/>
          <p:nvPr/>
        </p:nvSpPr>
        <p:spPr>
          <a:xfrm>
            <a:off x="2546000" y="2737461"/>
            <a:ext cx="1244384" cy="2188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26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CQRS ?</a:t>
            </a:r>
          </a:p>
        </p:txBody>
      </p:sp>
    </p:spTree>
    <p:extLst>
      <p:ext uri="{BB962C8B-B14F-4D97-AF65-F5344CB8AC3E}">
        <p14:creationId xmlns:p14="http://schemas.microsoft.com/office/powerpoint/2010/main" val="4060709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30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7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3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pic>
        <p:nvPicPr>
          <p:cNvPr id="15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94906" y="51622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58810" y="18081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2546000" y="2867561"/>
            <a:ext cx="1244384" cy="209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flipH="1" flipV="1">
            <a:off x="2313628" y="2775923"/>
            <a:ext cx="1935060" cy="828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flipH="1" flipV="1">
            <a:off x="3790381" y="1500676"/>
            <a:ext cx="1054887" cy="988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714341" y="4961659"/>
            <a:ext cx="1199736" cy="1515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763447" y="2879356"/>
            <a:ext cx="1762206" cy="1985851"/>
            <a:chOff x="3763447" y="2879356"/>
            <a:chExt cx="1762206" cy="1985851"/>
          </a:xfrm>
        </p:grpSpPr>
        <p:grpSp>
          <p:nvGrpSpPr>
            <p:cNvPr id="31" name="Group 30"/>
            <p:cNvGrpSpPr/>
            <p:nvPr/>
          </p:nvGrpSpPr>
          <p:grpSpPr>
            <a:xfrm>
              <a:off x="4091966" y="2879356"/>
              <a:ext cx="1433687" cy="1985851"/>
              <a:chOff x="4091966" y="2879356"/>
              <a:chExt cx="1433687" cy="1985851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4091966" y="2879356"/>
                <a:ext cx="1433687" cy="1985851"/>
                <a:chOff x="4091966" y="2879356"/>
                <a:chExt cx="1433687" cy="1985851"/>
              </a:xfrm>
            </p:grpSpPr>
            <p:pic>
              <p:nvPicPr>
                <p:cNvPr id="35" name="Picture 2" descr="directory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15" t="31177" r="65259" b="27220"/>
                <a:stretch/>
              </p:blipFill>
              <p:spPr bwMode="auto">
                <a:xfrm rot="2120142">
                  <a:off x="4091966" y="2879356"/>
                  <a:ext cx="1433687" cy="19858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Rectangle 35"/>
                <p:cNvSpPr/>
                <p:nvPr/>
              </p:nvSpPr>
              <p:spPr>
                <a:xfrm>
                  <a:off x="4635795" y="3604436"/>
                  <a:ext cx="839972" cy="839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2"/>
                    </a:solidFill>
                  </a:endParaRPr>
                </a:p>
              </p:txBody>
            </p:sp>
          </p:grpSp>
          <p:pic>
            <p:nvPicPr>
              <p:cNvPr id="34" name="Picture 2" descr="directory"/>
              <p:cNvPicPr>
                <a:picLocks noChangeAspect="1" noChangeArrowheads="1"/>
              </p:cNvPicPr>
              <p:nvPr/>
            </p:nvPicPr>
            <p:blipFill rotWithShape="1"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3" t="44735" r="67130" b="41340"/>
              <a:stretch/>
            </p:blipFill>
            <p:spPr bwMode="auto">
              <a:xfrm>
                <a:off x="4711838" y="3472373"/>
                <a:ext cx="646560" cy="664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0" t="46310" r="77518" b="44166"/>
            <a:stretch/>
          </p:blipFill>
          <p:spPr bwMode="auto">
            <a:xfrm>
              <a:off x="3763447" y="3604669"/>
              <a:ext cx="722323" cy="535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Rectangle 36"/>
          <p:cNvSpPr/>
          <p:nvPr/>
        </p:nvSpPr>
        <p:spPr>
          <a:xfrm>
            <a:off x="2546000" y="2737461"/>
            <a:ext cx="1244384" cy="2188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004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31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80855" y="4553024"/>
            <a:ext cx="2118067" cy="1939852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fr-FR" sz="2000" dirty="0">
                <a:solidFill>
                  <a:srgbClr val="0078D7"/>
                </a:solidFill>
              </a:rPr>
              <a:t>Bases de données relationnelles</a:t>
            </a:r>
          </a:p>
          <a:p>
            <a:pPr algn="ctr"/>
            <a:r>
              <a:rPr lang="fr-FR" sz="2000" dirty="0">
                <a:solidFill>
                  <a:srgbClr val="0078D7"/>
                </a:solidFill>
              </a:rPr>
              <a:t>(ACID)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3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80855" y="1309564"/>
            <a:ext cx="2118067" cy="1890835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fr-FR" sz="2000" dirty="0">
                <a:solidFill>
                  <a:srgbClr val="5C2C8F"/>
                </a:solidFill>
              </a:rPr>
              <a:t>Caches, modèles dénormalisés, « prêts à «consommer »</a:t>
            </a:r>
          </a:p>
          <a:p>
            <a:pPr algn="ctr"/>
            <a:r>
              <a:rPr lang="fr-FR" sz="2000" dirty="0">
                <a:solidFill>
                  <a:srgbClr val="5C2C8F"/>
                </a:solidFill>
              </a:rPr>
              <a:t>(no SQL)</a:t>
            </a:r>
          </a:p>
        </p:txBody>
      </p:sp>
      <p:pic>
        <p:nvPicPr>
          <p:cNvPr id="17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94906" y="51622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58810" y="18081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3763447" y="2879356"/>
            <a:ext cx="1762206" cy="1985851"/>
            <a:chOff x="3763447" y="2879356"/>
            <a:chExt cx="1762206" cy="1985851"/>
          </a:xfrm>
        </p:grpSpPr>
        <p:grpSp>
          <p:nvGrpSpPr>
            <p:cNvPr id="20" name="Group 19"/>
            <p:cNvGrpSpPr/>
            <p:nvPr/>
          </p:nvGrpSpPr>
          <p:grpSpPr>
            <a:xfrm>
              <a:off x="4091966" y="2879356"/>
              <a:ext cx="1433687" cy="1985851"/>
              <a:chOff x="4091966" y="2879356"/>
              <a:chExt cx="1433687" cy="1985851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4091966" y="2879356"/>
                <a:ext cx="1433687" cy="1985851"/>
                <a:chOff x="4091966" y="2879356"/>
                <a:chExt cx="1433687" cy="1985851"/>
              </a:xfrm>
            </p:grpSpPr>
            <p:pic>
              <p:nvPicPr>
                <p:cNvPr id="24" name="Picture 2" descr="directory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15" t="31177" r="65259" b="27220"/>
                <a:stretch/>
              </p:blipFill>
              <p:spPr bwMode="auto">
                <a:xfrm rot="2120142">
                  <a:off x="4091966" y="2879356"/>
                  <a:ext cx="1433687" cy="19858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5" name="Rectangle 24"/>
                <p:cNvSpPr/>
                <p:nvPr/>
              </p:nvSpPr>
              <p:spPr>
                <a:xfrm>
                  <a:off x="4635795" y="3604436"/>
                  <a:ext cx="839972" cy="839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2"/>
                    </a:solidFill>
                  </a:endParaRPr>
                </a:p>
              </p:txBody>
            </p:sp>
          </p:grpSp>
          <p:pic>
            <p:nvPicPr>
              <p:cNvPr id="23" name="Picture 2" descr="directory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3" t="44735" r="67130" b="41340"/>
              <a:stretch/>
            </p:blipFill>
            <p:spPr bwMode="auto">
              <a:xfrm>
                <a:off x="4711838" y="3472373"/>
                <a:ext cx="646560" cy="664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0" t="46310" r="77518" b="44166"/>
            <a:stretch/>
          </p:blipFill>
          <p:spPr bwMode="auto">
            <a:xfrm>
              <a:off x="3763447" y="3604669"/>
              <a:ext cx="722323" cy="535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tangle 25"/>
          <p:cNvSpPr/>
          <p:nvPr/>
        </p:nvSpPr>
        <p:spPr>
          <a:xfrm flipH="1" flipV="1">
            <a:off x="2313628" y="2775923"/>
            <a:ext cx="1935060" cy="828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80855" y="4241346"/>
            <a:ext cx="6099559" cy="210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546000" y="2737461"/>
            <a:ext cx="1244384" cy="469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72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093" y="3390603"/>
            <a:ext cx="2773162" cy="1516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75" y="3218112"/>
            <a:ext cx="2915478" cy="1508567"/>
          </a:xfrm>
          <a:prstGeom prst="rect">
            <a:avLst/>
          </a:prstGeom>
        </p:spPr>
      </p:pic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211831" y="414119"/>
            <a:ext cx="4876800" cy="3108014"/>
          </a:xfrm>
        </p:spPr>
        <p:txBody>
          <a:bodyPr anchor="t">
            <a:normAutofit/>
          </a:bodyPr>
          <a:lstStyle/>
          <a:p>
            <a:pPr algn="ctr"/>
            <a:r>
              <a:rPr lang="en-US" sz="5400" b="1" dirty="0">
                <a:solidFill>
                  <a:srgbClr val="0078D7"/>
                </a:solidFill>
              </a:rPr>
              <a:t>Command</a:t>
            </a:r>
          </a:p>
          <a:p>
            <a:pPr algn="ctr"/>
            <a:r>
              <a:rPr lang="fr-FR" sz="1800" b="1" cap="all" dirty="0"/>
              <a:t>Déclenche une action</a:t>
            </a:r>
          </a:p>
          <a:p>
            <a:pPr algn="ctr"/>
            <a:r>
              <a:rPr lang="fr-FR" sz="1800" dirty="0"/>
              <a:t>Modifie l’état du système</a:t>
            </a:r>
            <a:br>
              <a:rPr lang="fr-FR" sz="1800" dirty="0"/>
            </a:br>
            <a:endParaRPr lang="fr-FR" sz="1800" dirty="0"/>
          </a:p>
          <a:p>
            <a:pPr algn="ctr"/>
            <a:r>
              <a:rPr lang="fr-FR" sz="1800" dirty="0"/>
              <a:t>&gt;&gt; Ne retourne pas de donnée ! &lt;&lt;</a:t>
            </a:r>
          </a:p>
          <a:p>
            <a:pPr algn="ctr"/>
            <a:r>
              <a:rPr lang="fr-FR" sz="1800" dirty="0"/>
              <a:t>Verbe a l’impératif</a:t>
            </a:r>
          </a:p>
          <a:p>
            <a:pPr algn="ctr"/>
            <a:r>
              <a:rPr lang="fr-FR" sz="1800" dirty="0"/>
              <a:t>Ex: </a:t>
            </a:r>
            <a:r>
              <a:rPr lang="fr-FR" sz="1800" b="1" dirty="0" err="1">
                <a:solidFill>
                  <a:srgbClr val="0078D7"/>
                </a:solidFill>
              </a:rPr>
              <a:t>BookARoom</a:t>
            </a:r>
            <a:endParaRPr lang="fr-FR" sz="1800" b="1" dirty="0">
              <a:solidFill>
                <a:srgbClr val="0078D7"/>
              </a:solidFill>
            </a:endParaRPr>
          </a:p>
          <a:p>
            <a:pPr algn="ctr"/>
            <a:endParaRPr lang="en-US" sz="1800" dirty="0"/>
          </a:p>
          <a:p>
            <a:pPr marL="1200150" lvl="2" indent="-571500" algn="ctr"/>
            <a:endParaRPr lang="en-US" sz="320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32</a:t>
            </a:fld>
            <a:endParaRPr lang="en-US" dirty="0">
              <a:latin typeface="Segoe" panose="020B0502040504020203"/>
            </a:endParaRPr>
          </a:p>
        </p:txBody>
      </p:sp>
      <p:sp>
        <p:nvSpPr>
          <p:cNvPr id="6" name="Content Placeholder 37"/>
          <p:cNvSpPr txBox="1">
            <a:spLocks/>
          </p:cNvSpPr>
          <p:nvPr/>
        </p:nvSpPr>
        <p:spPr>
          <a:xfrm>
            <a:off x="6644008" y="414118"/>
            <a:ext cx="4876800" cy="3187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>
                <a:solidFill>
                  <a:srgbClr val="5C2C8F"/>
                </a:solidFill>
              </a:rPr>
              <a:t>Query</a:t>
            </a:r>
          </a:p>
          <a:p>
            <a:pPr algn="ctr"/>
            <a:r>
              <a:rPr lang="fr-FR" sz="1800" b="1" cap="all" dirty="0"/>
              <a:t>Récupère une information</a:t>
            </a:r>
          </a:p>
          <a:p>
            <a:pPr algn="ctr"/>
            <a:r>
              <a:rPr lang="fr-FR" sz="1800" dirty="0"/>
              <a:t>Lecture-seule !</a:t>
            </a:r>
            <a:br>
              <a:rPr lang="fr-FR" sz="1800" dirty="0"/>
            </a:br>
            <a:endParaRPr lang="fr-FR" sz="1800" dirty="0"/>
          </a:p>
          <a:p>
            <a:pPr algn="ctr"/>
            <a:r>
              <a:rPr lang="fr-FR" sz="1800" dirty="0"/>
              <a:t>Retourne des données</a:t>
            </a:r>
          </a:p>
          <a:p>
            <a:pPr algn="ctr"/>
            <a:r>
              <a:rPr lang="fr-FR" sz="1800" dirty="0"/>
              <a:t>Verbe a l’impératif</a:t>
            </a:r>
          </a:p>
          <a:p>
            <a:pPr algn="ctr"/>
            <a:r>
              <a:rPr lang="fr-FR" sz="1800" dirty="0"/>
              <a:t>Ex: </a:t>
            </a:r>
            <a:r>
              <a:rPr lang="fr-FR" sz="1800" b="1" dirty="0" err="1">
                <a:solidFill>
                  <a:srgbClr val="5C2C8F"/>
                </a:solidFill>
              </a:rPr>
              <a:t>GetAvailableRooms</a:t>
            </a:r>
            <a:endParaRPr lang="fr-FR" sz="1800" b="1" dirty="0">
              <a:solidFill>
                <a:srgbClr val="5C2C8F"/>
              </a:solidFill>
            </a:endParaRPr>
          </a:p>
          <a:p>
            <a:pPr algn="ctr"/>
            <a:endParaRPr lang="en-US" sz="1800" dirty="0"/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8" name="Content Placeholder 37"/>
          <p:cNvSpPr txBox="1">
            <a:spLocks/>
          </p:cNvSpPr>
          <p:nvPr/>
        </p:nvSpPr>
        <p:spPr>
          <a:xfrm>
            <a:off x="3427920" y="4226789"/>
            <a:ext cx="4876800" cy="4493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/>
              <a:t>Event</a:t>
            </a:r>
          </a:p>
          <a:p>
            <a:pPr algn="ctr"/>
            <a:r>
              <a:rPr lang="fr-FR" sz="1800" b="1" cap="all" dirty="0"/>
              <a:t>A déjà eu lieu</a:t>
            </a:r>
          </a:p>
          <a:p>
            <a:pPr algn="ctr"/>
            <a:r>
              <a:rPr lang="fr-FR" sz="1800" dirty="0"/>
              <a:t>(Immutable)</a:t>
            </a:r>
          </a:p>
          <a:p>
            <a:pPr algn="ctr"/>
            <a:r>
              <a:rPr lang="fr-FR" sz="1800" dirty="0"/>
              <a:t>Verbe au participe passé</a:t>
            </a:r>
          </a:p>
          <a:p>
            <a:pPr algn="ctr"/>
            <a:r>
              <a:rPr lang="fr-FR" sz="1800" dirty="0"/>
              <a:t>Ex: </a:t>
            </a:r>
            <a:r>
              <a:rPr lang="fr-FR" sz="1800" b="1" dirty="0" err="1">
                <a:solidFill>
                  <a:schemeClr val="bg1">
                    <a:lumMod val="50000"/>
                  </a:schemeClr>
                </a:solidFill>
              </a:rPr>
              <a:t>RoomBooked</a:t>
            </a:r>
            <a:endParaRPr lang="fr-FR" sz="18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1800" dirty="0"/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2171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 err="1"/>
              <a:t>Démo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91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19539" y="1526789"/>
            <a:ext cx="10515600" cy="1425968"/>
          </a:xfrm>
        </p:spPr>
        <p:txBody>
          <a:bodyPr>
            <a:noAutofit/>
          </a:bodyPr>
          <a:lstStyle/>
          <a:p>
            <a:r>
              <a:rPr lang="fr-FR" dirty="0"/>
              <a:t>Implémentation Open Source disponible sur GitHub</a:t>
            </a:r>
          </a:p>
          <a:p>
            <a:r>
              <a:rPr lang="fr-FR" dirty="0"/>
              <a:t>Constitué de deux parties</a:t>
            </a:r>
            <a:endParaRPr lang="fr-FR" sz="2400" dirty="0"/>
          </a:p>
          <a:p>
            <a:r>
              <a:rPr lang="fr-FR" sz="2400" dirty="0"/>
              <a:t>	</a:t>
            </a:r>
            <a:r>
              <a:rPr lang="fr-FR" sz="2400" b="1" dirty="0" err="1">
                <a:solidFill>
                  <a:schemeClr val="tx2">
                    <a:lumMod val="75000"/>
                  </a:schemeClr>
                </a:solidFill>
              </a:rPr>
              <a:t>CoreClr</a:t>
            </a:r>
            <a:r>
              <a:rPr lang="fr-FR" sz="2400" dirty="0"/>
              <a:t> (</a:t>
            </a:r>
            <a:r>
              <a:rPr lang="fr-FR" sz="2400" dirty="0" err="1"/>
              <a:t>Runtime</a:t>
            </a:r>
            <a:r>
              <a:rPr lang="fr-FR" sz="2400" dirty="0"/>
              <a:t> d’exécution) (C++)</a:t>
            </a:r>
          </a:p>
          <a:p>
            <a:r>
              <a:rPr lang="fr-FR" sz="2400" dirty="0"/>
              <a:t>	</a:t>
            </a:r>
            <a:r>
              <a:rPr lang="fr-FR" sz="2400" b="1" dirty="0" err="1">
                <a:solidFill>
                  <a:schemeClr val="tx2">
                    <a:lumMod val="75000"/>
                  </a:schemeClr>
                </a:solidFill>
              </a:rPr>
              <a:t>CoreFx</a:t>
            </a:r>
            <a:r>
              <a:rPr lang="fr-FR" sz="2400" dirty="0"/>
              <a:t> (inclue les classes, collections, file </a:t>
            </a:r>
            <a:r>
              <a:rPr lang="fr-FR" sz="2400" dirty="0" err="1"/>
              <a:t>systems</a:t>
            </a:r>
            <a:r>
              <a:rPr lang="fr-FR" sz="2400" dirty="0"/>
              <a:t>, </a:t>
            </a:r>
            <a:r>
              <a:rPr lang="fr-FR" sz="2400" dirty="0" err="1"/>
              <a:t>xml</a:t>
            </a:r>
            <a:r>
              <a:rPr lang="fr-FR" sz="2400" dirty="0"/>
              <a:t> etc….) (C#)</a:t>
            </a:r>
          </a:p>
          <a:p>
            <a:endParaRPr lang="fr-FR" sz="2400" dirty="0"/>
          </a:p>
          <a:p>
            <a:endParaRPr lang="fr-FR" dirty="0"/>
          </a:p>
          <a:p>
            <a:r>
              <a:rPr lang="fr-FR" dirty="0"/>
              <a:t>Le Framework </a:t>
            </a:r>
            <a:r>
              <a:rPr lang="fr-FR" b="1" dirty="0"/>
              <a:t>ASP.NET </a:t>
            </a:r>
            <a:r>
              <a:rPr lang="fr-FR" b="1" dirty="0" err="1"/>
              <a:t>Core</a:t>
            </a:r>
            <a:r>
              <a:rPr lang="fr-FR" b="1" dirty="0"/>
              <a:t> 1.0</a:t>
            </a:r>
            <a:r>
              <a:rPr lang="fr-FR" dirty="0"/>
              <a:t> s’appuie dessus</a:t>
            </a:r>
          </a:p>
          <a:p>
            <a:r>
              <a:rPr lang="fr-FR" dirty="0"/>
              <a:t>Déploiement classique ou </a:t>
            </a:r>
          </a:p>
          <a:p>
            <a:r>
              <a:rPr lang="fr-FR" dirty="0"/>
              <a:t>Containers (Linux ou Windows)</a:t>
            </a:r>
          </a:p>
          <a:p>
            <a:endParaRPr lang="fr-FR" dirty="0"/>
          </a:p>
          <a:p>
            <a:endParaRPr lang="fr-FR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	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.NET </a:t>
            </a:r>
            <a:r>
              <a:rPr lang="fr-FR" dirty="0" err="1"/>
              <a:t>Core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35361" y="985285"/>
            <a:ext cx="12192000" cy="54451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863D"/>
                </a:solidFill>
              </a:rPr>
              <a:t>// Licensed to the .NET Foundation under one or more agreements.</a:t>
            </a:r>
            <a:endParaRPr lang="fr-FR" sz="2400" dirty="0">
              <a:solidFill>
                <a:srgbClr val="00863D"/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99054" y="3563293"/>
            <a:ext cx="9895780" cy="776022"/>
            <a:chOff x="570836" y="5459160"/>
            <a:chExt cx="9895780" cy="776022"/>
          </a:xfrm>
        </p:grpSpPr>
        <p:pic>
          <p:nvPicPr>
            <p:cNvPr id="15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2104" y="5598772"/>
              <a:ext cx="544512" cy="544512"/>
            </a:xfrm>
            <a:prstGeom prst="rect">
              <a:avLst/>
            </a:prstGeom>
          </p:spPr>
        </p:pic>
        <p:pic>
          <p:nvPicPr>
            <p:cNvPr id="16" name="Picture 2" descr="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836" y="5568014"/>
              <a:ext cx="495011" cy="5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364" y="5515182"/>
              <a:ext cx="720000" cy="720000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4966" y="5598772"/>
              <a:ext cx="720000" cy="494400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916" y="5568014"/>
              <a:ext cx="720000" cy="614334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5749" y="5566152"/>
              <a:ext cx="360335" cy="540000"/>
            </a:xfrm>
            <a:prstGeom prst="rect">
              <a:avLst/>
            </a:prstGeom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2301" y="5485972"/>
              <a:ext cx="720000" cy="720000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719" y="5598771"/>
              <a:ext cx="1013685" cy="540000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3686" y="5635181"/>
              <a:ext cx="720000" cy="480000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732" y="5459160"/>
              <a:ext cx="720000" cy="720000"/>
            </a:xfrm>
            <a:prstGeom prst="rect">
              <a:avLst/>
            </a:prstGeom>
          </p:spPr>
        </p:pic>
      </p:grpSp>
      <p:pic>
        <p:nvPicPr>
          <p:cNvPr id="25" name="Imag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43" y="5182911"/>
            <a:ext cx="1209612" cy="10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3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92" y="524312"/>
            <a:ext cx="10343094" cy="4335558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8181" y="2644810"/>
            <a:ext cx="7445953" cy="3896268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44525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20" y="548044"/>
            <a:ext cx="11426048" cy="4265611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082" y="2850180"/>
            <a:ext cx="9800390" cy="3838486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18424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37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18719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16" y="423333"/>
            <a:ext cx="10058400" cy="6341345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>
            <a:off x="3810000" y="2076450"/>
            <a:ext cx="3924300" cy="781050"/>
          </a:xfrm>
          <a:prstGeom prst="rect">
            <a:avLst/>
          </a:prstGeom>
          <a:ln w="6350"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>
            <a:off x="3733800" y="2190750"/>
            <a:ext cx="4133850" cy="1352550"/>
          </a:xfrm>
          <a:prstGeom prst="rect">
            <a:avLst/>
          </a:prstGeom>
          <a:ln w="6350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 rot="5400000">
            <a:off x="-687477" y="2741526"/>
            <a:ext cx="6206070" cy="1569684"/>
          </a:xfrm>
          <a:prstGeom prst="rect">
            <a:avLst/>
          </a:prstGeom>
          <a:ln w="6350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>
            <a:off x="7962901" y="855038"/>
            <a:ext cx="1563482" cy="3221662"/>
          </a:xfrm>
          <a:prstGeom prst="rect">
            <a:avLst/>
          </a:prstGeom>
          <a:ln w="6350"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>
            <a:off x="3810000" y="1618144"/>
            <a:ext cx="3600450" cy="1476682"/>
          </a:xfrm>
          <a:prstGeom prst="rect">
            <a:avLst/>
          </a:prstGeom>
          <a:ln w="6350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>
            <a:off x="7943850" y="1007437"/>
            <a:ext cx="3592867" cy="1665619"/>
          </a:xfrm>
          <a:prstGeom prst="rect">
            <a:avLst/>
          </a:prstGeom>
          <a:ln w="6350"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>
            <a:off x="4196042" y="1599094"/>
            <a:ext cx="2647950" cy="1476682"/>
          </a:xfrm>
          <a:prstGeom prst="rect">
            <a:avLst/>
          </a:prstGeom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3427339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16" y="423333"/>
            <a:ext cx="10058400" cy="6341345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9795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 </a:t>
            </a:r>
            <a:r>
              <a:rPr lang="en-US" dirty="0" err="1"/>
              <a:t>problèmes</a:t>
            </a:r>
            <a:r>
              <a:rPr lang="en-US" dirty="0"/>
              <a:t> de </a:t>
            </a:r>
            <a:r>
              <a:rPr lang="en-US" dirty="0" err="1"/>
              <a:t>Scalabilité</a:t>
            </a:r>
            <a:r>
              <a:rPr lang="en-US" dirty="0"/>
              <a:t> 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1028" name="Picture 4" descr="https://s-media-cache-ak0.pinimg.com/originals/69/12/a7/6912a7bfe9d6e154c83697a5e13d13f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t="1851" r="2477" b="1521"/>
          <a:stretch/>
        </p:blipFill>
        <p:spPr bwMode="auto">
          <a:xfrm>
            <a:off x="2822222" y="1332088"/>
            <a:ext cx="6508814" cy="4933245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99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/>
              <a:t>Live coding</a:t>
            </a:r>
          </a:p>
        </p:txBody>
      </p:sp>
    </p:spTree>
    <p:extLst>
      <p:ext uri="{BB962C8B-B14F-4D97-AF65-F5344CB8AC3E}">
        <p14:creationId xmlns:p14="http://schemas.microsoft.com/office/powerpoint/2010/main" val="3085624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fr-FR" dirty="0"/>
              <a:t>Pour conclure…</a:t>
            </a:r>
          </a:p>
        </p:txBody>
      </p:sp>
    </p:spTree>
    <p:extLst>
      <p:ext uri="{BB962C8B-B14F-4D97-AF65-F5344CB8AC3E}">
        <p14:creationId xmlns:p14="http://schemas.microsoft.com/office/powerpoint/2010/main" val="514438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!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42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6148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145" y="2797415"/>
            <a:ext cx="8633709" cy="16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007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fr-FR" sz="4800" i="1" dirty="0"/>
              <a:t>…un pattern général d’architecture</a:t>
            </a:r>
          </a:p>
          <a:p>
            <a:endParaRPr lang="fr-FR" sz="4400" i="1" dirty="0"/>
          </a:p>
          <a:p>
            <a:r>
              <a:rPr lang="fr-FR" sz="2400" i="1" dirty="0"/>
              <a:t>Utilisez-le pour les composants soumis à rude épreuve (perf)</a:t>
            </a:r>
          </a:p>
          <a:p>
            <a:endParaRPr lang="fr-FR" sz="2400" i="1" dirty="0"/>
          </a:p>
          <a:p>
            <a:r>
              <a:rPr lang="fr-FR" sz="2400" i="1" dirty="0"/>
              <a:t>Et uniquement sur une sous-partie de votre plate-forme par exemple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CQRS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n’est</a:t>
            </a:r>
            <a:r>
              <a:rPr lang="en-US" dirty="0"/>
              <a:t> pas…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43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6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372" y="1162947"/>
            <a:ext cx="3199255" cy="62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182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25843" y="2056534"/>
            <a:ext cx="10515600" cy="3542755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fr-FR" sz="6000" i="1" dirty="0"/>
              <a:t>               Event </a:t>
            </a:r>
            <a:r>
              <a:rPr lang="fr-FR" sz="6000" i="1" dirty="0" err="1"/>
              <a:t>Sourcing</a:t>
            </a:r>
            <a:endParaRPr lang="fr-FR" sz="6000" i="1" dirty="0"/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 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 n’est pas non plus…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44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03501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fr-FR" sz="6000" i="1" dirty="0"/>
              <a:t>CQRS      Event </a:t>
            </a:r>
            <a:r>
              <a:rPr lang="fr-FR" sz="6000" i="1" dirty="0" err="1"/>
              <a:t>Sourcing</a:t>
            </a:r>
            <a:endParaRPr lang="fr-FR" sz="6000" i="1" dirty="0"/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4000" i="1" dirty="0">
                <a:solidFill>
                  <a:schemeClr val="bg1">
                    <a:lumMod val="65000"/>
                  </a:schemeClr>
                </a:solidFill>
              </a:rPr>
              <a:t>mais</a:t>
            </a: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CQRS != Event </a:t>
            </a:r>
            <a:r>
              <a:rPr lang="fr-FR" sz="6000" i="1" dirty="0" err="1"/>
              <a:t>Sourcing</a:t>
            </a:r>
            <a:endParaRPr lang="fr-FR" sz="6000" i="1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45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14338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344" y="2056534"/>
            <a:ext cx="949657" cy="94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37"/>
          <p:cNvSpPr txBox="1">
            <a:spLocks/>
          </p:cNvSpPr>
          <p:nvPr/>
        </p:nvSpPr>
        <p:spPr>
          <a:xfrm>
            <a:off x="817604" y="2060650"/>
            <a:ext cx="10515600" cy="35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213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allAtOnce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120773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 err="1"/>
              <a:t>Donc</a:t>
            </a:r>
            <a:r>
              <a:rPr lang="en-US" sz="4400" dirty="0"/>
              <a:t> </a:t>
            </a:r>
            <a:r>
              <a:rPr lang="en-US" sz="4400" dirty="0" err="1"/>
              <a:t>vous</a:t>
            </a:r>
            <a:r>
              <a:rPr lang="en-US" sz="4400" dirty="0"/>
              <a:t> </a:t>
            </a:r>
            <a:r>
              <a:rPr lang="en-US" sz="4400" dirty="0" err="1"/>
              <a:t>l’aurez</a:t>
            </a:r>
            <a:r>
              <a:rPr lang="en-US" sz="4400" dirty="0"/>
              <a:t> </a:t>
            </a:r>
            <a:r>
              <a:rPr lang="en-US" sz="4400" dirty="0" err="1"/>
              <a:t>compris</a:t>
            </a:r>
            <a:r>
              <a:rPr lang="en-US" sz="4400" dirty="0"/>
              <a:t>…</a:t>
            </a:r>
            <a:endParaRPr lang="fr-FR" sz="4400" i="1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46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102372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635000" y="1175849"/>
            <a:ext cx="10515600" cy="776977"/>
          </a:xfrm>
        </p:spPr>
        <p:txBody>
          <a:bodyPr anchor="ctr">
            <a:normAutofit fontScale="70000" lnSpcReduction="20000"/>
          </a:bodyPr>
          <a:lstStyle/>
          <a:p>
            <a:r>
              <a:rPr lang="fr-FR" sz="4400" i="1" dirty="0"/>
              <a:t>… bien séparer son code de lecture et son code d’écriture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c’est surtout…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47</a:t>
            </a:fld>
            <a:endParaRPr lang="en-US" dirty="0">
              <a:latin typeface="Segoe" panose="020B0502040504020203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892800" y="2190044"/>
            <a:ext cx="0" cy="4064000"/>
          </a:xfrm>
          <a:prstGeom prst="line">
            <a:avLst/>
          </a:prstGeom>
          <a:ln w="793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6663036" y="2699662"/>
            <a:ext cx="4342518" cy="2340103"/>
            <a:chOff x="6647984" y="4456922"/>
            <a:chExt cx="4342518" cy="1902980"/>
          </a:xfrm>
        </p:grpSpPr>
        <p:grpSp>
          <p:nvGrpSpPr>
            <p:cNvPr id="12" name="Group 11"/>
            <p:cNvGrpSpPr/>
            <p:nvPr/>
          </p:nvGrpSpPr>
          <p:grpSpPr>
            <a:xfrm>
              <a:off x="6774139" y="4456922"/>
              <a:ext cx="4216363" cy="1435872"/>
              <a:chOff x="3504650" y="1511335"/>
              <a:chExt cx="8005110" cy="2726120"/>
            </a:xfrm>
          </p:grpSpPr>
          <p:sp>
            <p:nvSpPr>
              <p:cNvPr id="13" name="Content Placeholder 37"/>
              <p:cNvSpPr txBox="1">
                <a:spLocks/>
              </p:cNvSpPr>
              <p:nvPr/>
            </p:nvSpPr>
            <p:spPr>
              <a:xfrm>
                <a:off x="3504650" y="2102181"/>
                <a:ext cx="3618087" cy="18868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1pPr>
                <a:lvl2pPr marL="360363" indent="-360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2pPr>
                <a:lvl3pPr marL="628650" indent="-254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Char char="–"/>
                  <a:tabLst>
                    <a:tab pos="895350" algn="l"/>
                  </a:tabLst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3pPr>
                <a:lvl4pPr marL="895350" indent="476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3200" b="1" dirty="0">
                    <a:solidFill>
                      <a:srgbClr val="5C2C8F"/>
                    </a:solidFill>
                  </a:rPr>
                  <a:t>Queries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7603035" y="1511335"/>
                <a:ext cx="3906725" cy="2726120"/>
                <a:chOff x="8175593" y="3889138"/>
                <a:chExt cx="2946004" cy="2055727"/>
              </a:xfrm>
            </p:grpSpPr>
            <p:pic>
              <p:nvPicPr>
                <p:cNvPr id="15" name="Picture 2" descr="Afficher l'image d'origine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074" t="2771" r="42741" b="65708"/>
                <a:stretch/>
              </p:blipFill>
              <p:spPr bwMode="auto">
                <a:xfrm>
                  <a:off x="8175593" y="3909777"/>
                  <a:ext cx="2306433" cy="2035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904" y="3889138"/>
                  <a:ext cx="1401693" cy="1216383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Content Placeholder 37"/>
            <p:cNvSpPr txBox="1">
              <a:spLocks/>
            </p:cNvSpPr>
            <p:nvPr/>
          </p:nvSpPr>
          <p:spPr>
            <a:xfrm>
              <a:off x="6647984" y="5288629"/>
              <a:ext cx="2157987" cy="10712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Caches, modèles dénormalisés, lecture-seule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39587" y="2699662"/>
            <a:ext cx="4471754" cy="2217064"/>
            <a:chOff x="688079" y="2699662"/>
            <a:chExt cx="4471754" cy="2217064"/>
          </a:xfrm>
        </p:grpSpPr>
        <p:grpSp>
          <p:nvGrpSpPr>
            <p:cNvPr id="7" name="Group 6"/>
            <p:cNvGrpSpPr/>
            <p:nvPr/>
          </p:nvGrpSpPr>
          <p:grpSpPr>
            <a:xfrm>
              <a:off x="688079" y="2699662"/>
              <a:ext cx="4471754" cy="1600973"/>
              <a:chOff x="321540" y="3509038"/>
              <a:chExt cx="8489996" cy="3039578"/>
            </a:xfrm>
          </p:grpSpPr>
          <p:sp>
            <p:nvSpPr>
              <p:cNvPr id="8" name="Content Placeholder 37"/>
              <p:cNvSpPr txBox="1">
                <a:spLocks/>
              </p:cNvSpPr>
              <p:nvPr/>
            </p:nvSpPr>
            <p:spPr>
              <a:xfrm>
                <a:off x="3634349" y="4346191"/>
                <a:ext cx="5177187" cy="204656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1pPr>
                <a:lvl2pPr marL="360363" indent="-360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2pPr>
                <a:lvl3pPr marL="628650" indent="-254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Char char="–"/>
                  <a:tabLst>
                    <a:tab pos="895350" algn="l"/>
                  </a:tabLst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3pPr>
                <a:lvl4pPr marL="895350" indent="476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3200" b="1" dirty="0">
                    <a:solidFill>
                      <a:srgbClr val="0078D7"/>
                    </a:solidFill>
                  </a:rPr>
                  <a:t>Commands</a:t>
                </a:r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321540" y="3509038"/>
                <a:ext cx="2909837" cy="3039578"/>
                <a:chOff x="7543371" y="1196676"/>
                <a:chExt cx="2130056" cy="2225029"/>
              </a:xfrm>
            </p:grpSpPr>
            <p:pic>
              <p:nvPicPr>
                <p:cNvPr id="10" name="Picture 2" descr="Afficher l'image d'origine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259" t="63713" r="43482" b="1825"/>
                <a:stretch/>
              </p:blipFill>
              <p:spPr bwMode="auto">
                <a:xfrm>
                  <a:off x="7543371" y="1196676"/>
                  <a:ext cx="2130056" cy="22250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59922" y="1333971"/>
                  <a:ext cx="560677" cy="586810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Content Placeholder 37"/>
            <p:cNvSpPr txBox="1">
              <a:spLocks/>
            </p:cNvSpPr>
            <p:nvPr/>
          </p:nvSpPr>
          <p:spPr>
            <a:xfrm>
              <a:off x="2774879" y="3845453"/>
              <a:ext cx="1950907" cy="10712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Transactionnel</a:t>
              </a:r>
            </a:p>
            <a:p>
              <a:pPr algn="ctr"/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ACID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82345" y="5132584"/>
            <a:ext cx="1149816" cy="1523235"/>
            <a:chOff x="5382345" y="4613596"/>
            <a:chExt cx="1149816" cy="1523235"/>
          </a:xfrm>
        </p:grpSpPr>
        <p:pic>
          <p:nvPicPr>
            <p:cNvPr id="21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72" t="45424" r="67612" b="41425"/>
            <a:stretch/>
          </p:blipFill>
          <p:spPr bwMode="auto">
            <a:xfrm>
              <a:off x="5382345" y="4613596"/>
              <a:ext cx="1144004" cy="121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27" t="18578" r="67366" b="75486"/>
            <a:stretch/>
          </p:blipFill>
          <p:spPr bwMode="auto">
            <a:xfrm>
              <a:off x="5407696" y="5803198"/>
              <a:ext cx="1124465" cy="333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8694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/>
              <a:t>N° </a:t>
            </a:r>
            <a:fld id="{6BFFD774-5C5F-4855-9115-A9F49D34CCD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56267" y="5096934"/>
            <a:ext cx="10261600" cy="558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Merci aussi à </a:t>
            </a:r>
            <a:r>
              <a:rPr lang="fr-FR" sz="2800" b="1" dirty="0">
                <a:solidFill>
                  <a:srgbClr val="D386F6"/>
                </a:solidFill>
              </a:rPr>
              <a:t>Rui CARVALHO, Mendel </a:t>
            </a:r>
            <a:r>
              <a:rPr lang="fr-FR" sz="2800" b="1" cap="all" dirty="0">
                <a:solidFill>
                  <a:srgbClr val="D386F6"/>
                </a:solidFill>
              </a:rPr>
              <a:t>Monteiro-</a:t>
            </a:r>
            <a:r>
              <a:rPr lang="fr-FR" sz="2800" b="1" cap="all" dirty="0" err="1">
                <a:solidFill>
                  <a:srgbClr val="D386F6"/>
                </a:solidFill>
              </a:rPr>
              <a:t>Beckerman</a:t>
            </a:r>
            <a:r>
              <a:rPr lang="fr-FR" sz="2800" b="1" cap="all" dirty="0">
                <a:solidFill>
                  <a:srgbClr val="D386F6"/>
                </a:solidFill>
              </a:rPr>
              <a:t>, </a:t>
            </a:r>
            <a:r>
              <a:rPr lang="fr-FR" sz="2800" b="1" dirty="0">
                <a:solidFill>
                  <a:srgbClr val="D386F6"/>
                </a:solidFill>
              </a:rPr>
              <a:t>Olivier COANET </a:t>
            </a:r>
            <a:r>
              <a:rPr lang="fr-FR" sz="1400" b="1" dirty="0">
                <a:solidFill>
                  <a:schemeClr val="bg1"/>
                </a:solidFill>
              </a:rPr>
              <a:t>et</a:t>
            </a:r>
            <a:r>
              <a:rPr lang="fr-FR" sz="2800" b="1" dirty="0">
                <a:solidFill>
                  <a:srgbClr val="D386F6"/>
                </a:solidFill>
              </a:rPr>
              <a:t> Clément BOUDEREAU </a:t>
            </a:r>
            <a:r>
              <a:rPr lang="fr-FR" sz="1400" b="1" dirty="0">
                <a:solidFill>
                  <a:schemeClr val="bg1"/>
                </a:solidFill>
              </a:rPr>
              <a:t>ainsi que </a:t>
            </a:r>
            <a:r>
              <a:rPr lang="fr-FR" sz="2800" b="1" dirty="0">
                <a:solidFill>
                  <a:srgbClr val="D386F6"/>
                </a:solidFill>
              </a:rPr>
              <a:t>Greg YOUNG </a:t>
            </a:r>
            <a:r>
              <a:rPr lang="fr-FR" sz="1400" b="1" dirty="0">
                <a:solidFill>
                  <a:schemeClr val="bg1"/>
                </a:solidFill>
              </a:rPr>
              <a:t>pour leurs feedbacks et idées pour ce talk.</a:t>
            </a:r>
          </a:p>
        </p:txBody>
      </p:sp>
    </p:spTree>
    <p:extLst>
      <p:ext uri="{BB962C8B-B14F-4D97-AF65-F5344CB8AC3E}">
        <p14:creationId xmlns:p14="http://schemas.microsoft.com/office/powerpoint/2010/main" val="34062280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fr-FR" dirty="0"/>
              <a:t>Pour refaire le </a:t>
            </a:r>
            <a:r>
              <a:rPr lang="fr-FR" dirty="0" err="1"/>
              <a:t>lab</a:t>
            </a:r>
            <a:r>
              <a:rPr lang="fr-FR" dirty="0"/>
              <a:t> a la maison 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00667" y="3403600"/>
            <a:ext cx="9635066" cy="2641600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  <a:latin typeface="Segoe" panose="020B0502040504020203"/>
                <a:ea typeface="+mj-ea"/>
                <a:cs typeface="+mj-cs"/>
              </a:rPr>
              <a:t>Suivez les instructions ici : </a:t>
            </a:r>
          </a:p>
          <a:p>
            <a:pPr algn="ctr"/>
            <a:endParaRPr lang="fr-FR" sz="2400" b="1" dirty="0">
              <a:solidFill>
                <a:schemeClr val="bg1"/>
              </a:solidFill>
              <a:latin typeface="Segoe" panose="020B0502040504020203"/>
              <a:ea typeface="+mj-ea"/>
              <a:cs typeface="+mj-cs"/>
            </a:endParaRP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Segoe" panose="020B0502040504020203"/>
                <a:ea typeface="+mj-ea"/>
                <a:cs typeface="+mj-cs"/>
              </a:rPr>
              <a:t>https://github.com/tpierrain/CQRS/blob/master/LabInstructions.md</a:t>
            </a:r>
          </a:p>
        </p:txBody>
      </p:sp>
    </p:spTree>
    <p:extLst>
      <p:ext uri="{BB962C8B-B14F-4D97-AF65-F5344CB8AC3E}">
        <p14:creationId xmlns:p14="http://schemas.microsoft.com/office/powerpoint/2010/main" val="3245125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58042" y="1611458"/>
            <a:ext cx="5655735" cy="4477663"/>
          </a:xfrm>
        </p:spPr>
        <p:txBody>
          <a:bodyPr anchor="ctr">
            <a:normAutofit/>
          </a:bodyPr>
          <a:lstStyle/>
          <a:p>
            <a:pPr algn="ctr"/>
            <a:r>
              <a:rPr lang="fr-FR" sz="6000" dirty="0"/>
              <a:t>Loi de Pareto</a:t>
            </a:r>
          </a:p>
          <a:p>
            <a:pPr algn="ctr"/>
            <a:r>
              <a:rPr lang="fr-FR" sz="3600" dirty="0"/>
              <a:t>80-20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 </a:t>
            </a:r>
            <a:r>
              <a:rPr lang="en-US" dirty="0" err="1"/>
              <a:t>coupable</a:t>
            </a:r>
            <a:r>
              <a:rPr lang="en-US" dirty="0"/>
              <a:t>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5</a:t>
            </a:fld>
            <a:endParaRPr lang="en-US" dirty="0">
              <a:latin typeface="Segoe" panose="020B0502040504020203"/>
            </a:endParaRPr>
          </a:p>
        </p:txBody>
      </p:sp>
      <p:graphicFrame>
        <p:nvGraphicFramePr>
          <p:cNvPr id="9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0790443"/>
              </p:ext>
            </p:extLst>
          </p:nvPr>
        </p:nvGraphicFramePr>
        <p:xfrm>
          <a:off x="5425546" y="1414270"/>
          <a:ext cx="5614987" cy="4872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ontent Placeholder 37"/>
          <p:cNvSpPr txBox="1">
            <a:spLocks/>
          </p:cNvSpPr>
          <p:nvPr/>
        </p:nvSpPr>
        <p:spPr>
          <a:xfrm>
            <a:off x="7725039" y="3988729"/>
            <a:ext cx="2037646" cy="1812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80% de lecture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ontent Placeholder 37"/>
          <p:cNvSpPr txBox="1">
            <a:spLocks/>
          </p:cNvSpPr>
          <p:nvPr/>
        </p:nvSpPr>
        <p:spPr>
          <a:xfrm>
            <a:off x="6286322" y="1691151"/>
            <a:ext cx="2037646" cy="1812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20% d’écriture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615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@tpierrain @brunoboucard @tjaskula @EricVernie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/>
              <a:t>N° </a:t>
            </a:r>
            <a:fld id="{6BFFD774-5C5F-4855-9115-A9F49D34CCD3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2196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496" y="2670929"/>
            <a:ext cx="2963009" cy="296300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dirty="0"/>
              <a:t>N° </a:t>
            </a:r>
            <a:fld id="{6BFFD774-5C5F-4855-9115-A9F49D34CCD3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93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try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</a:p>
          <a:p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nn-NO" dirty="0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 uri = </a:t>
            </a:r>
            <a:r>
              <a:rPr lang="nn-NO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dirty="0">
                <a:solidFill>
                  <a:srgbClr val="2B91AF"/>
                </a:solidFill>
                <a:highlight>
                  <a:srgbClr val="FFFFFF"/>
                </a:highlight>
              </a:rPr>
              <a:t>Uri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nn-NO" dirty="0">
                <a:solidFill>
                  <a:srgbClr val="A31515"/>
                </a:solidFill>
                <a:highlight>
                  <a:srgbClr val="FFFFFF"/>
                </a:highlight>
              </a:rPr>
              <a:t>"http://example.com/datalist.aspx"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httpClient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</a:rPr>
              <a:t>HttpClient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result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httpClient.GetStringAsync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uri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catch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</a:rPr>
              <a:t>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e)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de code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52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944300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58043" y="1407538"/>
            <a:ext cx="4876800" cy="4493185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Des </a:t>
            </a:r>
            <a:r>
              <a:rPr lang="fr-FR" sz="4400" dirty="0"/>
              <a:t>contraintes très différentes</a:t>
            </a:r>
            <a:r>
              <a:rPr lang="en-US" sz="4400" dirty="0"/>
              <a:t> </a:t>
            </a:r>
            <a:r>
              <a:rPr lang="fr-FR" sz="4400" dirty="0"/>
              <a:t>à gérer par le même composant</a:t>
            </a:r>
            <a:br>
              <a:rPr lang="fr-FR" sz="4400" dirty="0"/>
            </a:br>
            <a:r>
              <a:rPr lang="fr-FR" sz="4400" dirty="0"/>
              <a:t>central </a:t>
            </a:r>
          </a:p>
          <a:p>
            <a:pPr algn="ctr"/>
            <a:r>
              <a:rPr lang="fr-FR" sz="4400" dirty="0"/>
              <a:t>donc</a:t>
            </a:r>
            <a:br>
              <a:rPr lang="fr-FR" sz="4400" dirty="0"/>
            </a:br>
            <a:r>
              <a:rPr lang="fr-FR" sz="4400" dirty="0"/>
              <a:t>…</a:t>
            </a:r>
            <a:endParaRPr lang="en-US" sz="1800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même</a:t>
            </a:r>
            <a:r>
              <a:rPr lang="en-US" dirty="0"/>
              <a:t> temps…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6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2052" name="Picture 4" descr="http://cdn.softwaretestinghelp.com/wp-content/qa/uploads/2011/06/Database-Tes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38" y="1407538"/>
            <a:ext cx="6544083" cy="4493185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233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fr-FR" sz="4400" i="1" dirty="0"/>
              <a:t>Tenez-en vous suffisamment compte dans vos choix de design et d’architecture ?</a:t>
            </a:r>
            <a:endParaRPr lang="en-US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(pour </a:t>
            </a:r>
            <a:r>
              <a:rPr lang="en-US" dirty="0" err="1"/>
              <a:t>vous</a:t>
            </a:r>
            <a:r>
              <a:rPr lang="en-US" dirty="0"/>
              <a:t>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7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412927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fr-FR" sz="4400" i="1" dirty="0"/>
              <a:t>Comment optimiser une appli qui a besoin de monter à l’échelle ?</a:t>
            </a:r>
            <a:endParaRPr lang="en-US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</a:t>
            </a:r>
            <a:r>
              <a:rPr lang="en-US" dirty="0" err="1"/>
              <a:t>alors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d’après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…)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8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3657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>
          <a:xfrm>
            <a:off x="12579" y="3117417"/>
            <a:ext cx="5138155" cy="623166"/>
          </a:xfrm>
        </p:spPr>
        <p:txBody>
          <a:bodyPr/>
          <a:lstStyle/>
          <a:p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où</a:t>
            </a:r>
            <a:r>
              <a:rPr lang="en-US" dirty="0"/>
              <a:t> CQRS…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9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7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680" y="1297343"/>
            <a:ext cx="7309602" cy="100341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59712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Microsoft tech">
      <a:dk1>
        <a:srgbClr val="000000"/>
      </a:dk1>
      <a:lt1>
        <a:sysClr val="window" lastClr="FFFFFF"/>
      </a:lt1>
      <a:dk2>
        <a:srgbClr val="5C2D91"/>
      </a:dk2>
      <a:lt2>
        <a:srgbClr val="E7E6E6"/>
      </a:lt2>
      <a:accent1>
        <a:srgbClr val="5C2D91"/>
      </a:accent1>
      <a:accent2>
        <a:srgbClr val="0078D7"/>
      </a:accent2>
      <a:accent3>
        <a:srgbClr val="D0CECE"/>
      </a:accent3>
      <a:accent4>
        <a:srgbClr val="A5A5A5"/>
      </a:accent4>
      <a:accent5>
        <a:srgbClr val="B4009E"/>
      </a:accent5>
      <a:accent6>
        <a:srgbClr val="0078D7"/>
      </a:accent6>
      <a:hlink>
        <a:srgbClr val="FFC000"/>
      </a:hlink>
      <a:folHlink>
        <a:srgbClr val="B4009E"/>
      </a:folHlink>
    </a:clrScheme>
    <a:fontScheme name="Microsof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tlCol="0" anchor="ctr"/>
      <a:lstStyle>
        <a:defPPr algn="ctr">
          <a:defRPr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82F50041FC6E4EBC42A700831FF004" ma:contentTypeVersion="4" ma:contentTypeDescription="Crée un document." ma:contentTypeScope="" ma:versionID="4c6ec815f8017e8af2e42809d3015731">
  <xsd:schema xmlns:xsd="http://www.w3.org/2001/XMLSchema" xmlns:xs="http://www.w3.org/2001/XMLSchema" xmlns:p="http://schemas.microsoft.com/office/2006/metadata/properties" xmlns:ns2="fcc931a8-69fd-4b0b-b111-5aa2089df431" xmlns:ns3="248c3350-8f11-4d45-912e-72bccbb754b6" targetNamespace="http://schemas.microsoft.com/office/2006/metadata/properties" ma:root="true" ma:fieldsID="fa4f347ab2845ae3d60427d91a21d39e" ns2:_="" ns3:_="">
    <xsd:import namespace="fcc931a8-69fd-4b0b-b111-5aa2089df431"/>
    <xsd:import namespace="248c3350-8f11-4d45-912e-72bccbb754b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c931a8-69fd-4b0b-b111-5aa2089df43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User" ma:index="10" nillable="true" ma:displayName="Dernier partage par heure par utilisateu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Dernier partage par heur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8c3350-8f11-4d45-912e-72bccbb754b6" elementFormDefault="qualified">
    <xsd:import namespace="http://schemas.microsoft.com/office/2006/documentManagement/types"/>
    <xsd:import namespace="http://schemas.microsoft.com/office/infopath/2007/PartnerControls"/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040B343-BD03-44D2-93AA-0A352731B5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c931a8-69fd-4b0b-b111-5aa2089df431"/>
    <ds:schemaRef ds:uri="248c3350-8f11-4d45-912e-72bccbb754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22CF26-F779-4CA8-9499-C5BCD4F564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5D9654-E48E-4D67-82FF-6ACD37149160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248c3350-8f11-4d45-912e-72bccbb754b6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fcc931a8-69fd-4b0b-b111-5aa2089df43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658</Words>
  <Application>Microsoft Office PowerPoint</Application>
  <PresentationFormat>Widescreen</PresentationFormat>
  <Paragraphs>240</Paragraphs>
  <Slides>52</Slides>
  <Notes>36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Consolas</vt:lpstr>
      <vt:lpstr>Segoe</vt:lpstr>
      <vt:lpstr>Segoe UI</vt:lpstr>
      <vt:lpstr>Segoe UI Black</vt:lpstr>
      <vt:lpstr>Thème Office</vt:lpstr>
      <vt:lpstr>PowerPoint Presentation</vt:lpstr>
      <vt:lpstr>PowerPoint Presentation</vt:lpstr>
      <vt:lpstr>Pourquoi CQRS ?</vt:lpstr>
      <vt:lpstr>Des problèmes de Scalabilité ?</vt:lpstr>
      <vt:lpstr>Le coupable…</vt:lpstr>
      <vt:lpstr>En même temps…</vt:lpstr>
      <vt:lpstr>Question</vt:lpstr>
      <vt:lpstr>Et alors</vt:lpstr>
      <vt:lpstr>C’est là où CQRS…</vt:lpstr>
      <vt:lpstr>CQRS (version courte)</vt:lpstr>
      <vt:lpstr>CQRS sépare les 80 et les 20</vt:lpstr>
      <vt:lpstr>CQRS sépare les 80 et les 20</vt:lpstr>
      <vt:lpstr>Et au fait ?!?</vt:lpstr>
      <vt:lpstr>Et au fait ?!?</vt:lpstr>
      <vt:lpstr>Et au fait ?!?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PowerPoint Presentation</vt:lpstr>
      <vt:lpstr>Démo</vt:lpstr>
      <vt:lpstr>.NET Core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coding</vt:lpstr>
      <vt:lpstr>Pour conclure…</vt:lpstr>
      <vt:lpstr>Attention !</vt:lpstr>
      <vt:lpstr>CQRS ce n’est pas…</vt:lpstr>
      <vt:lpstr>Ce n’est pas non plus…</vt:lpstr>
      <vt:lpstr>PowerPoint Presentation</vt:lpstr>
      <vt:lpstr>PowerPoint Presentation</vt:lpstr>
      <vt:lpstr>CQRS c’est surtout…</vt:lpstr>
      <vt:lpstr>PowerPoint Presentation</vt:lpstr>
      <vt:lpstr>Pour refaire le lab a la maison :</vt:lpstr>
      <vt:lpstr>PowerPoint Presentation</vt:lpstr>
      <vt:lpstr>PowerPoint Presentation</vt:lpstr>
      <vt:lpstr>Exemple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Thomas PIERRAIN</dc:creator>
  <cp:lastModifiedBy>Thomas PIERRAIN</cp:lastModifiedBy>
  <cp:revision>228</cp:revision>
  <cp:lastPrinted>2016-09-30T14:18:56Z</cp:lastPrinted>
  <dcterms:created xsi:type="dcterms:W3CDTF">2016-07-26T14:13:47Z</dcterms:created>
  <dcterms:modified xsi:type="dcterms:W3CDTF">2016-11-17T14:52:58Z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0x010100AA82F50041FC6E4EBC42A700831FF004</vt:lpwstr>
  </property>
</Properties>
</file>